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8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8" r:id="rId4"/>
    <p:sldId id="260" r:id="rId5"/>
    <p:sldId id="270" r:id="rId6"/>
    <p:sldId id="271" r:id="rId7"/>
    <p:sldId id="274" r:id="rId8"/>
    <p:sldId id="272" r:id="rId9"/>
    <p:sldId id="273" r:id="rId10"/>
    <p:sldId id="259" r:id="rId11"/>
    <p:sldId id="289" r:id="rId12"/>
    <p:sldId id="261" r:id="rId13"/>
    <p:sldId id="262" r:id="rId14"/>
    <p:sldId id="280" r:id="rId15"/>
    <p:sldId id="282" r:id="rId16"/>
    <p:sldId id="263" r:id="rId17"/>
    <p:sldId id="264" r:id="rId18"/>
    <p:sldId id="265" r:id="rId19"/>
    <p:sldId id="287" r:id="rId20"/>
    <p:sldId id="266" r:id="rId21"/>
    <p:sldId id="290" r:id="rId22"/>
    <p:sldId id="281" r:id="rId23"/>
    <p:sldId id="283" r:id="rId24"/>
    <p:sldId id="275" r:id="rId25"/>
    <p:sldId id="268" r:id="rId26"/>
    <p:sldId id="276" r:id="rId27"/>
    <p:sldId id="284" r:id="rId28"/>
    <p:sldId id="269" r:id="rId29"/>
    <p:sldId id="288" r:id="rId30"/>
    <p:sldId id="286" r:id="rId31"/>
    <p:sldId id="293" r:id="rId32"/>
    <p:sldId id="291" r:id="rId33"/>
    <p:sldId id="292" r:id="rId34"/>
    <p:sldId id="285" r:id="rId35"/>
    <p:sldId id="279" r:id="rId36"/>
    <p:sldId id="277" r:id="rId37"/>
    <p:sldId id="278" r:id="rId38"/>
    <p:sldId id="257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leitung" id="{41A7A580-A596-4B95-8DCF-547DC6BB0ACE}">
          <p14:sldIdLst>
            <p14:sldId id="256"/>
            <p14:sldId id="258"/>
            <p14:sldId id="260"/>
            <p14:sldId id="270"/>
            <p14:sldId id="271"/>
            <p14:sldId id="274"/>
            <p14:sldId id="272"/>
            <p14:sldId id="273"/>
            <p14:sldId id="259"/>
            <p14:sldId id="289"/>
            <p14:sldId id="261"/>
            <p14:sldId id="262"/>
            <p14:sldId id="280"/>
            <p14:sldId id="282"/>
            <p14:sldId id="263"/>
            <p14:sldId id="264"/>
            <p14:sldId id="265"/>
            <p14:sldId id="287"/>
            <p14:sldId id="266"/>
            <p14:sldId id="290"/>
            <p14:sldId id="281"/>
            <p14:sldId id="283"/>
            <p14:sldId id="275"/>
            <p14:sldId id="268"/>
            <p14:sldId id="276"/>
            <p14:sldId id="284"/>
            <p14:sldId id="269"/>
            <p14:sldId id="288"/>
            <p14:sldId id="286"/>
            <p14:sldId id="293"/>
            <p14:sldId id="291"/>
            <p14:sldId id="292"/>
            <p14:sldId id="285"/>
            <p14:sldId id="279"/>
            <p14:sldId id="277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11">
          <p15:clr>
            <a:srgbClr val="A4A3A4"/>
          </p15:clr>
        </p15:guide>
        <p15:guide id="3" pos="4929">
          <p15:clr>
            <a:srgbClr val="A4A3A4"/>
          </p15:clr>
        </p15:guide>
        <p15:guide id="4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  <a:srgbClr val="80B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160"/>
        <p:guide pos="211"/>
        <p:guide pos="4929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CAD28EE-31DF-4B22-A016-DD91C3B240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F1B5E7-3648-4596-B75E-73E5671AC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446E8-F186-42E5-80D9-72B8BAA14DE1}" type="datetimeFigureOut">
              <a:rPr lang="de-DE" smtClean="0"/>
              <a:t>22.12.2020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59919-9C10-4C40-9DF2-43580F54B0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51ED4-F8F3-43A6-9EE6-B35A08850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4D026-2293-4E57-8FE7-732FB82089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44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2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0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398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7016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668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995488"/>
            <a:ext cx="11487150" cy="43053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1631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86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30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27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623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11184468" y="6546850"/>
            <a:ext cx="637117" cy="266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86985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977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001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148B23F-0EE7-4FF2-B999-3910E5A55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067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3210310-1E7C-4DB9-B7D5-67D3415B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8969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234E6C6D-BF1B-4C4F-8966-D337A24A3F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73869" y="1978024"/>
            <a:ext cx="2616199" cy="1934865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D32D9FD5-8120-4509-8126-5C73D76303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40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DC53AF61-E957-4F3B-BB21-B718FB7B03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889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C7305D66-F3CC-4012-986D-3F8BFD83A0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3869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53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4128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479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774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717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2821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280160"/>
            <a:ext cx="11487150" cy="50206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461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7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038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160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339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095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695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099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34439" y="1052513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4436" y="1711332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3080" name="Textfeld 3"/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64" y="361954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3">
            <a:extLst>
              <a:ext uri="{FF2B5EF4-FFF2-40B4-BE49-F238E27FC236}">
                <a16:creationId xmlns:a16="http://schemas.microsoft.com/office/drawing/2014/main" id="{C26C6307-B1C2-4715-AE58-8611A4B451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37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9DF98067-2F79-41B7-B61E-458FF955E6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7" name="Textfeld 2">
            <a:extLst>
              <a:ext uri="{FF2B5EF4-FFF2-40B4-BE49-F238E27FC236}">
                <a16:creationId xmlns:a16="http://schemas.microsoft.com/office/drawing/2014/main" id="{C6D7380B-FFCC-4560-A386-D958907E2E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13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63" r:id="rId3"/>
    <p:sldLayoutId id="2147483676" r:id="rId4"/>
    <p:sldLayoutId id="2147483690" r:id="rId5"/>
    <p:sldLayoutId id="2147483691" r:id="rId6"/>
    <p:sldLayoutId id="2147483689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94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anose="05000000000000000000" pitchFamily="2" charset="2"/>
        <a:buChar char="§"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40787" y="229528"/>
            <a:ext cx="10076388" cy="75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0422" y="1268413"/>
            <a:ext cx="11522602" cy="496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THM_Logo_RGB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08" y="339612"/>
            <a:ext cx="1066192" cy="35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">
            <a:extLst>
              <a:ext uri="{FF2B5EF4-FFF2-40B4-BE49-F238E27FC236}">
                <a16:creationId xmlns:a16="http://schemas.microsoft.com/office/drawing/2014/main" id="{2BE956D5-B4A7-423D-BD7B-3898AFBFAE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17" name="Textfeld 3">
            <a:extLst>
              <a:ext uri="{FF2B5EF4-FFF2-40B4-BE49-F238E27FC236}">
                <a16:creationId xmlns:a16="http://schemas.microsoft.com/office/drawing/2014/main" id="{F8E96ADE-32FA-4E14-9E48-CD3FECD4D6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sp>
        <p:nvSpPr>
          <p:cNvPr id="19" name="Textfeld 3">
            <a:extLst>
              <a:ext uri="{FF2B5EF4-FFF2-40B4-BE49-F238E27FC236}">
                <a16:creationId xmlns:a16="http://schemas.microsoft.com/office/drawing/2014/main" id="{A08CC0A9-2922-4AA7-AA4F-B1E4765989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37</a:t>
            </a:r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D0A44AB-A619-4938-AAF7-BF0C0E6473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23" name="Textfeld 2">
            <a:extLst>
              <a:ext uri="{FF2B5EF4-FFF2-40B4-BE49-F238E27FC236}">
                <a16:creationId xmlns:a16="http://schemas.microsoft.com/office/drawing/2014/main" id="{3E391A5C-1E38-4284-8026-541E81AF2B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186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92" r:id="rId6"/>
    <p:sldLayoutId id="214748369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Tx/>
        <a:buNone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26670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5429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8096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pos="211">
          <p15:clr>
            <a:srgbClr val="F26B43"/>
          </p15:clr>
        </p15:guide>
        <p15:guide id="5" pos="7469">
          <p15:clr>
            <a:srgbClr val="F26B43"/>
          </p15:clr>
        </p15:guide>
        <p15:guide id="6" pos="65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E82A634-DF63-4535-8D80-3694CD4FA959}"/>
              </a:ext>
            </a:extLst>
          </p:cNvPr>
          <p:cNvSpPr txBox="1"/>
          <p:nvPr/>
        </p:nvSpPr>
        <p:spPr>
          <a:xfrm>
            <a:off x="5591908" y="4431323"/>
            <a:ext cx="6342184" cy="17392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8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Evolutionsstrategien</a:t>
            </a:r>
          </a:p>
        </p:txBody>
      </p:sp>
    </p:spTree>
    <p:extLst>
      <p:ext uri="{BB962C8B-B14F-4D97-AF65-F5344CB8AC3E}">
        <p14:creationId xmlns:p14="http://schemas.microsoft.com/office/powerpoint/2010/main" val="300291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Rechenberg</a:t>
            </a:r>
          </a:p>
          <a:p>
            <a:pPr lvl="1"/>
            <a:r>
              <a:rPr lang="de-DE" sz="1800" dirty="0"/>
              <a:t>1964: optimale Gelenkwinkel einer Gelenkplatte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individuum &lt;- []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individuum + zufälliges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(individuum |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// problemspezifische Qualitätsfunktion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duplikation(individuum[1...n])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[]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&lt;- 1...n</a:t>
                </a:r>
                <a:br>
                  <a:rPr lang="de-DE" sz="600" dirty="0"/>
                </a:br>
                <a:r>
                  <a:rPr lang="de-DE" sz="600" dirty="0"/>
                  <a:t>		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+ individuum[i]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(individuen[1...m], </a:t>
                </a:r>
                <a:r>
                  <a:rPr lang="el-GR" sz="600" dirty="0">
                    <a:solidFill>
                      <a:srgbClr val="0070C0"/>
                    </a:solidFill>
                  </a:rPr>
                  <a:t>μ,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qualitaetsfunktion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sortiereAbsteigend</a:t>
                </a:r>
                <a:r>
                  <a:rPr lang="de-DE" sz="600" dirty="0"/>
                  <a:t>(individuen, </a:t>
                </a:r>
                <a:r>
                  <a:rPr lang="de-DE" sz="600" dirty="0" err="1"/>
                  <a:t>qualitaetsfunktion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:r>
                  <a:rPr lang="el-GR" sz="600" dirty="0"/>
                  <a:t>μ</a:t>
                </a:r>
              </a:p>
              <a:p>
                <a:pPr marL="0" indent="0" defTabSz="180000">
                  <a:buNone/>
                </a:pPr>
                <a:r>
                  <a:rPr lang="el-GR" sz="600" dirty="0"/>
                  <a:t>	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besteIndividuen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(1+1)-ES()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iterationsLimit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individuum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while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(individuum) &lt; 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and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elter &lt;-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duplikation(elter)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mutation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([elter, 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], 1,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25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Verallgemeinerung der „Plus“-Notation</a:t>
                </a:r>
              </a:p>
              <a:p>
                <a:pPr lvl="1"/>
                <a:r>
                  <a:rPr lang="de-DE" sz="1800" dirty="0"/>
                  <a:t>Eltern und Kinder werden gemeinsam</a:t>
                </a:r>
                <a:br>
                  <a:rPr lang="de-DE" sz="1800" dirty="0"/>
                </a:br>
                <a:r>
                  <a:rPr lang="de-DE" sz="1800" dirty="0"/>
                  <a:t>bei der Selektion betrachtet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Qualität des besten Individuums der</a:t>
                </a:r>
                <a:br>
                  <a:rPr lang="de-DE" sz="1800" dirty="0"/>
                </a:br>
                <a:r>
                  <a:rPr lang="de-DE" sz="1800" dirty="0"/>
                  <a:t>Population nimmt niemals ab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r>
                  <a:rPr lang="de-DE" sz="1800" dirty="0"/>
                  <a:t>Wie auch bei den folgenden Evolutionsstrategien gilt: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800" dirty="0"/>
                  <a:t> Elternindividuen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1800" dirty="0"/>
                  <a:t> Nachkommen</a:t>
                </a:r>
              </a:p>
              <a:p>
                <a:r>
                  <a:rPr lang="de-DE" sz="1800" dirty="0"/>
                  <a:t>1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de-DE" sz="1800" b="0" dirty="0" err="1"/>
                  <a:t>Anzahl_Eltern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800" b="0" dirty="0"/>
                  <a:t> </a:t>
                </a:r>
                <a:r>
                  <a:rPr lang="de-DE" sz="1800" b="0" dirty="0" err="1"/>
                  <a:t>Anzahl_Kinder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78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de-DE" dirty="0"/>
                  <a:t>+</a:t>
                </a:r>
                <a14:m>
                  <m:oMath xmlns:m="http://schemas.openxmlformats.org/officeDocument/2006/math"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&lt;- 1…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idx</a:t>
                </a:r>
                <a:r>
                  <a:rPr lang="de-DE" sz="5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</a:t>
                </a:r>
                <a:r>
                  <a:rPr lang="de-DE" sz="500" dirty="0" err="1"/>
                  <a:t>idx</a:t>
                </a:r>
                <a:r>
                  <a:rPr lang="de-DE" sz="5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individuen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duplikation(individuen[1...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klone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+ individuen[i][j]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klone &lt;- klone +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(individuum)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iterationsLimit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anzahl_eltern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anzahl_kinder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/>
                  <a:t> </a:t>
                </a:r>
                <a:r>
                  <a:rPr lang="de-DE" sz="500" dirty="0" err="1"/>
                  <a:t>anzahl_eltern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individuengroesse</a:t>
                </a:r>
                <a:r>
                  <a:rPr lang="de-DE" sz="500" dirty="0"/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/>
                </a:br>
                <a:r>
                  <a:rPr lang="de-DE" sz="500" dirty="0"/>
                  <a:t>	</a:t>
                </a:r>
                <a:r>
                  <a:rPr lang="de-DE" sz="500" dirty="0" err="1"/>
                  <a:t>while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 &lt; 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and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 </a:t>
                </a:r>
                <a:r>
                  <a:rPr lang="de-DE" sz="500" dirty="0" err="1"/>
                  <a:t>iterationslimit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duplikation(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mutation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loesung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bestenSelektion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4"/>
                <a:stretch>
                  <a:fillRect b="-32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1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„Komma“-Notation</a:t>
            </a:r>
          </a:p>
          <a:p>
            <a:pPr lvl="1"/>
            <a:r>
              <a:rPr lang="de-DE" sz="1800" dirty="0"/>
              <a:t>Nur die Kinder werden</a:t>
            </a:r>
            <a:br>
              <a:rPr lang="de-DE" sz="1800" dirty="0"/>
            </a:br>
            <a:r>
              <a:rPr lang="de-DE" sz="1800" dirty="0"/>
              <a:t>bei der Selektion betrachtet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Elternindividuen sterben bereits nach</a:t>
            </a:r>
            <a:br>
              <a:rPr lang="de-DE" sz="1800" dirty="0"/>
            </a:br>
            <a:r>
              <a:rPr lang="de-DE" sz="1800" dirty="0"/>
              <a:t>einer Generation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Verschlechterung der Qualität / Rückschritte möglich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05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Vereinigt „Komma“- und „Plus“-Notation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Selektionsschema frei wählbar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93773-9940-4A3E-BA06-9DB219B0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Selektionsdruck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Quotient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Abhängig von der Anzahl an Elternindividuen und Nachkommen</a:t>
                </a:r>
              </a:p>
              <a:p>
                <a:endParaRPr lang="de-DE" dirty="0"/>
              </a:p>
              <a:p>
                <a:r>
                  <a:rPr lang="de-DE" dirty="0"/>
                  <a:t>Weiterhin gilt: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Gibt an, wie viel Druck auf einem Individuum lastet, selektiert zu werden,</a:t>
                </a:r>
                <a:br>
                  <a:rPr lang="de-DE" dirty="0"/>
                </a:br>
                <a:r>
                  <a:rPr lang="de-DE" dirty="0"/>
                  <a:t>um zu „überleben“ und in die nächste Generation aufgenommen zu werden</a:t>
                </a:r>
              </a:p>
              <a:p>
                <a:pPr lvl="1"/>
                <a:r>
                  <a:rPr lang="de-DE" dirty="0"/>
                  <a:t>Geringer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Hoher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Populationswellen:</a:t>
                </a:r>
              </a:p>
              <a:p>
                <a:pPr lvl="1"/>
                <a:r>
                  <a:rPr lang="de-DE" dirty="0"/>
                  <a:t>Veränderung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zwischen den Generationen</a:t>
                </a:r>
              </a:p>
              <a:p>
                <a:pPr lvl="1"/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b="-3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57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Vollständige Multirekombination: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zufällige Übernahme</a:t>
                </a:r>
                <a:br>
                  <a:rPr lang="de-DE" sz="1800" dirty="0"/>
                </a:br>
                <a:r>
                  <a:rPr lang="de-DE" sz="1800" dirty="0"/>
                  <a:t>eines Parameters eines Elters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gruppen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gruppe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gruppe &lt;- gruppe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gruppen &lt;- gruppen + gruppe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gruppen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 b="-3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7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Übernahme des</a:t>
                </a:r>
                <a:br>
                  <a:rPr lang="de-DE" sz="1800" dirty="0"/>
                </a:br>
                <a:r>
                  <a:rPr lang="de-DE" sz="1800" dirty="0"/>
                  <a:t>Mittelwerts eines Parameters von</a:t>
                </a:r>
                <a:br>
                  <a:rPr lang="de-DE" sz="1800" dirty="0"/>
                </a:br>
                <a:r>
                  <a:rPr lang="de-DE" sz="1800" dirty="0"/>
                  <a:t>allen beteiligten Elternindividuen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b="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k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gruppenindividuien</a:t>
                </a:r>
                <a:r>
                  <a:rPr lang="de-DE" sz="600" dirty="0"/>
                  <a:t>[k]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/ 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value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) </a:t>
                </a:r>
                <a:r>
                  <a:rPr lang="de-DE" sz="6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/>
                  <a:t>eltern_gruppen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, </a:t>
                </a:r>
                <a:r>
                  <a:rPr lang="de-DE" sz="600" dirty="0" err="1"/>
                  <a:t>gruppengroesse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Mehrere Populationen, die Individuen enthalten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Runde Klammern „()“ bedeuten Individuen</a:t>
                </a:r>
              </a:p>
              <a:p>
                <a:r>
                  <a:rPr lang="de-DE" sz="1800" dirty="0"/>
                  <a:t>Eckige Klammern „[]“ bedeuten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Beliebige Kombination von „Plus“ und „Komma“ möglich</a:t>
                </a:r>
              </a:p>
              <a:p>
                <a:r>
                  <a:rPr lang="de-DE" sz="18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/>
                  <a:t>)]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Können auch weitere Populationen enthalten</a:t>
                </a:r>
              </a:p>
              <a:p>
                <a:pPr lvl="1"/>
                <a:r>
                  <a:rPr lang="de-DE" sz="1800" dirty="0"/>
                  <a:t>Iterationstiefe ist beliebig</a:t>
                </a:r>
              </a:p>
              <a:p>
                <a:pPr lvl="1"/>
                <a:r>
                  <a:rPr lang="de-DE" sz="1800" dirty="0"/>
                  <a:t>Meist jedoch nur Tiefe 2</a:t>
                </a:r>
              </a:p>
              <a:p>
                <a:pPr lvl="1"/>
                <a:r>
                  <a:rPr lang="de-DE" sz="1800" dirty="0"/>
                  <a:t>Populationen </a:t>
                </a:r>
                <a:r>
                  <a:rPr lang="de-DE" sz="1800" dirty="0">
                    <a:sym typeface="Wingdings" panose="05000000000000000000" pitchFamily="2" charset="2"/>
                  </a:rPr>
                  <a:t> Individuen  </a:t>
                </a:r>
                <a:r>
                  <a:rPr lang="de-DE" sz="1800" dirty="0" err="1">
                    <a:sym typeface="Wingdings" panose="05000000000000000000" pitchFamily="2" charset="2"/>
                  </a:rPr>
                  <a:t>Chromosome</a:t>
                </a:r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 b="-32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(ps,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&lt;- 1...ps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baue_population</a:t>
                </a:r>
                <a:r>
                  <a:rPr lang="de-DE" sz="600" dirty="0"/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n)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population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populationen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if</a:t>
                </a:r>
                <a:r>
                  <a:rPr lang="de-DE" sz="600" dirty="0"/>
                  <a:t>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) &gt;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beste_loesung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&lt;- 1…</a:t>
                </a:r>
                <a:r>
                  <a:rPr lang="de-DE" sz="600" dirty="0" err="1"/>
                  <a:t>anzahl_populationen</a:t>
                </a: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[i]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elternSelektion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duplikation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, 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 // oder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loesung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08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Mehrere Populationen, die Individuen enthalten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Runde Klammern „()“ bedeuten Individuen</a:t>
                </a:r>
              </a:p>
              <a:p>
                <a:r>
                  <a:rPr lang="de-DE" sz="1800" dirty="0"/>
                  <a:t>Eckige Klammern „[]“ bedeuten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Beliebige Kombination von „Plus“ und „Komma“ möglich</a:t>
                </a:r>
              </a:p>
              <a:p>
                <a:r>
                  <a:rPr lang="de-DE" sz="18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/>
                  <a:t>)]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Können auch weitere Populationen enthalten</a:t>
                </a:r>
              </a:p>
              <a:p>
                <a:pPr lvl="1"/>
                <a:r>
                  <a:rPr lang="de-DE" sz="1800" dirty="0"/>
                  <a:t>Iterationstiefe ist beliebig</a:t>
                </a:r>
              </a:p>
              <a:p>
                <a:pPr lvl="1"/>
                <a:r>
                  <a:rPr lang="de-DE" sz="1800" dirty="0"/>
                  <a:t>Meist jedoch nur Tiefe 2</a:t>
                </a:r>
              </a:p>
              <a:p>
                <a:pPr lvl="1"/>
                <a:r>
                  <a:rPr lang="de-DE" sz="1800" dirty="0"/>
                  <a:t>Populationen </a:t>
                </a:r>
                <a:r>
                  <a:rPr lang="de-DE" sz="1800" dirty="0">
                    <a:sym typeface="Wingdings" panose="05000000000000000000" pitchFamily="2" charset="2"/>
                  </a:rPr>
                  <a:t> Individuen  </a:t>
                </a:r>
                <a:r>
                  <a:rPr lang="de-DE" sz="1800" dirty="0" err="1">
                    <a:sym typeface="Wingdings" panose="05000000000000000000" pitchFamily="2" charset="2"/>
                  </a:rPr>
                  <a:t>Chromosome</a:t>
                </a:r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 b="-32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(ps,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&lt;- 1...ps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baue_population</a:t>
                </a:r>
                <a:r>
                  <a:rPr lang="de-DE" sz="600" dirty="0"/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n)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population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populationen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if</a:t>
                </a:r>
                <a:r>
                  <a:rPr lang="de-DE" sz="600" dirty="0"/>
                  <a:t>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) &gt;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beste_loesung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anzahl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_populationen_eltern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 anzahl_populationen_eltern 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</a:t>
                </a:r>
                <a:r>
                  <a:rPr lang="de-DE" sz="600" dirty="0">
                    <a:solidFill>
                      <a:srgbClr val="0070C0"/>
                    </a:solidFill>
                  </a:rPr>
                  <a:t>_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anzahl_individuen_eltern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for</a:t>
                </a:r>
                <a:r>
                  <a:rPr lang="de-DE" sz="600" dirty="0">
                    <a:solidFill>
                      <a:srgbClr val="0070C0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</a:t>
                </a:r>
                <a:r>
                  <a:rPr lang="de-DE" sz="600" dirty="0" err="1"/>
                  <a:t>_populationen</a:t>
                </a:r>
                <a:r>
                  <a:rPr lang="de-DE" sz="600" dirty="0"/>
                  <a:t>[i]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elternSelektion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anzahl_individuen_kinder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duplikation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, 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/>
                  <a:t>	</a:t>
                </a:r>
                <a:r>
                  <a:rPr lang="de-DE" sz="600" dirty="0" err="1"/>
                  <a:t>kind_populationen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// oder </a:t>
                </a:r>
                <a:r>
                  <a:rPr lang="de-DE" sz="600" dirty="0" err="1"/>
                  <a:t>kind_populationen</a:t>
                </a:r>
                <a:r>
                  <a:rPr lang="de-DE" sz="600" dirty="0"/>
                  <a:t>[i]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/>
                  <a:t>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>
                    <a:solidFill>
                      <a:srgbClr val="0070C0"/>
                    </a:solidFill>
                  </a:rPr>
                  <a:t>populationen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loesung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  <a:blipFill>
                <a:blip r:embed="rId3"/>
                <a:stretch>
                  <a:fillRect b="-4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186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 von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 der Erzeugung von</a:t>
                </a:r>
                <a:br>
                  <a:rPr lang="de-DE" sz="1800" dirty="0"/>
                </a:br>
                <a:r>
                  <a:rPr lang="de-DE" sz="1800" dirty="0"/>
                  <a:t>nachkommenden Populationen</a:t>
                </a:r>
              </a:p>
              <a:p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i="1" dirty="0">
                            <a:latin typeface="Cambria Math" panose="02040503050406030204" pitchFamily="18" charset="0"/>
                          </a:rPr>
                          <m:t>#</m:t>
                        </m:r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pPr lvl="1"/>
                <a:r>
                  <a:rPr lang="de-DE" sz="1800" dirty="0"/>
                  <a:t>s steht für Größe der Populationsgruppen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 und interpopulärer Vermischung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815321" y="1991593"/>
                <a:ext cx="5843285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anzahl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_populationen_eltern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anzahl_populationen_kinder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anzahl_populationen_eltern 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</a:t>
                </a:r>
                <a:r>
                  <a:rPr lang="de-DE" sz="900" dirty="0">
                    <a:solidFill>
                      <a:srgbClr val="4A5C66"/>
                    </a:solidFill>
                  </a:rPr>
                  <a:t>_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populationen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eltern_populationsgruppen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anzahl_populationen_eltern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eltern_populationsgruppen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9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anzahl_populationen_kinder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		</a:t>
                </a:r>
                <a:r>
                  <a:rPr lang="de-DE" sz="900" dirty="0">
                    <a:solidFill>
                      <a:srgbClr val="4A5C66"/>
                    </a:solidFill>
                  </a:rPr>
                  <a:t>// oder </a:t>
                </a:r>
                <a:r>
                  <a:rPr lang="de-DE" sz="900" dirty="0" err="1"/>
                  <a:t>kind_populationen</a:t>
                </a:r>
                <a:r>
                  <a:rPr lang="de-DE" sz="900" dirty="0"/>
                  <a:t>[i] &lt;- </a:t>
                </a:r>
                <a:r>
                  <a:rPr lang="de-DE" sz="900" dirty="0" err="1"/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populationen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	</a:t>
                </a:r>
                <a:r>
                  <a:rPr lang="de-DE" sz="900" dirty="0">
                    <a:solidFill>
                      <a:srgbClr val="4A5C66"/>
                    </a:solidFill>
                  </a:rPr>
                  <a:t>// oder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815321" y="1991593"/>
                <a:ext cx="5843285" cy="4305300"/>
              </a:xfrm>
              <a:blipFill>
                <a:blip r:embed="rId3"/>
                <a:stretch>
                  <a:fillRect b="-22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86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630CC-4BE2-44C4-AF0C-A8527DB4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Thematischer Ablauf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FD59B0-19A7-4022-A9EE-7BE47A37AE15}"/>
              </a:ext>
            </a:extLst>
          </p:cNvPr>
          <p:cNvSpPr txBox="1"/>
          <p:nvPr/>
        </p:nvSpPr>
        <p:spPr>
          <a:xfrm>
            <a:off x="472714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Einstieg in die Thematik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3ED4F7-DC4F-42E0-B115-5D2ED6D89B7B}"/>
              </a:ext>
            </a:extLst>
          </p:cNvPr>
          <p:cNvSpPr txBox="1"/>
          <p:nvPr/>
        </p:nvSpPr>
        <p:spPr>
          <a:xfrm>
            <a:off x="6253646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Varianten von Evolutions-</a:t>
            </a:r>
            <a:b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strategien</a:t>
            </a: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1368B-E801-4033-94ED-BA951E25C7D0}"/>
              </a:ext>
            </a:extLst>
          </p:cNvPr>
          <p:cNvSpPr txBox="1"/>
          <p:nvPr/>
        </p:nvSpPr>
        <p:spPr>
          <a:xfrm>
            <a:off x="9136436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Standard-Evolutions-strategie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16B8E1-4A91-4141-9EC3-10E564C01933}"/>
              </a:ext>
            </a:extLst>
          </p:cNvPr>
          <p:cNvSpPr txBox="1"/>
          <p:nvPr/>
        </p:nvSpPr>
        <p:spPr>
          <a:xfrm>
            <a:off x="472714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1DC999-93D9-467F-99FA-8D40E6E56A38}"/>
              </a:ext>
            </a:extLst>
          </p:cNvPr>
          <p:cNvSpPr txBox="1"/>
          <p:nvPr/>
        </p:nvSpPr>
        <p:spPr>
          <a:xfrm>
            <a:off x="3368169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Genetische Algorithmen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FCC660-3C8E-483A-A803-739DE091FADE}"/>
              </a:ext>
            </a:extLst>
          </p:cNvPr>
          <p:cNvSpPr txBox="1"/>
          <p:nvPr/>
        </p:nvSpPr>
        <p:spPr>
          <a:xfrm>
            <a:off x="6194933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Vergleich </a:t>
            </a:r>
            <a:b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vs. 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606A1F-21A3-4C55-974C-53BFDDFAD3D0}"/>
              </a:ext>
            </a:extLst>
          </p:cNvPr>
          <p:cNvSpPr txBox="1"/>
          <p:nvPr/>
        </p:nvSpPr>
        <p:spPr>
          <a:xfrm>
            <a:off x="3355504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Grafik-Notation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CBE9BF-2B6D-47C9-B6C1-7ABB9631937E}"/>
              </a:ext>
            </a:extLst>
          </p:cNvPr>
          <p:cNvSpPr txBox="1"/>
          <p:nvPr/>
        </p:nvSpPr>
        <p:spPr>
          <a:xfrm>
            <a:off x="9136436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TSP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048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Abgeschottete Entwicklung</a:t>
                </a:r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Isolationszahl durch hochgestelltes „/n“ symbolisiert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Ermöglicht Parallelität in der Berechnung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isolierten Populationen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4670A1-7ED3-4D76-B7F0-A53A112CB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B1BF91D1-014B-4457-A277-9D9ED56841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12633" y="1991593"/>
                <a:ext cx="5145973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iterationsLimit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&lt;- 0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anzahl</a:t>
                </a:r>
                <a:r>
                  <a:rPr lang="de-DE" sz="800" dirty="0" err="1"/>
                  <a:t>_populationen_eltern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anzahl_populationen_kinder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800" dirty="0"/>
                  <a:t> anzahl_populationen_eltern 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anzahl_individuen_eltern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</a:t>
                </a:r>
                <a:r>
                  <a:rPr lang="de-DE" sz="800" dirty="0"/>
                  <a:t>_ </a:t>
                </a:r>
                <a:r>
                  <a:rPr lang="de-DE" sz="800" dirty="0" err="1"/>
                  <a:t>individuen_kinder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800" dirty="0"/>
                  <a:t> </a:t>
                </a:r>
                <a:r>
                  <a:rPr lang="de-DE" sz="800" dirty="0" err="1"/>
                  <a:t>anzahl_individuen_eltern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wunschqualitaet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 &lt;-</a:t>
                </a:r>
                <a14:m>
                  <m:oMath xmlns:m="http://schemas.openxmlformats.org/officeDocument/2006/math">
                    <m:r>
                      <a:rPr lang="de-DE" sz="8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populationen &lt;- </a:t>
                </a:r>
                <a:r>
                  <a:rPr lang="de-DE" sz="800" dirty="0" err="1"/>
                  <a:t>baue_populationen</a:t>
                </a:r>
                <a:r>
                  <a:rPr lang="de-DE" sz="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>
                    <a:solidFill>
                      <a:srgbClr val="4A5C66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8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8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800" dirty="0"/>
                  <a:t>	</a:t>
                </a:r>
                <a:r>
                  <a:rPr lang="de-DE" sz="800" dirty="0">
                    <a:solidFill>
                      <a:srgbClr val="0070C0"/>
                    </a:solidFill>
                  </a:rPr>
                  <a:t>isolationsiterationen &lt;- </a:t>
                </a:r>
                <a14:m>
                  <m:oMath xmlns:m="http://schemas.openxmlformats.org/officeDocument/2006/math"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de-DE" sz="800" dirty="0"/>
                </a:br>
                <a:r>
                  <a:rPr lang="de-DE" sz="800" dirty="0"/>
                  <a:t>	</a:t>
                </a:r>
                <a:r>
                  <a:rPr lang="de-DE" sz="800" dirty="0" err="1"/>
                  <a:t>while</a:t>
                </a:r>
                <a:r>
                  <a:rPr lang="de-DE" sz="800" dirty="0"/>
                  <a:t>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) &lt; </a:t>
                </a:r>
                <a:r>
                  <a:rPr lang="de-DE" sz="800" dirty="0" err="1"/>
                  <a:t>wunschqualitaet</a:t>
                </a:r>
                <a:r>
                  <a:rPr lang="de-DE" sz="800" dirty="0"/>
                  <a:t> and 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 </a:t>
                </a:r>
                <a:r>
                  <a:rPr lang="de-DE" sz="800" dirty="0" err="1"/>
                  <a:t>iterationslimit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+ 1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eltern_populationsgruppen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gruppenSelektion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, </a:t>
                </a:r>
                <a:r>
                  <a:rPr lang="de-DE" sz="800" dirty="0" err="1"/>
                  <a:t>anzahl_populationen_eltern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rekombination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eltern_populationsgruppen</a:t>
                </a:r>
                <a:r>
                  <a:rPr lang="de-DE" sz="800" dirty="0"/>
                  <a:t>, </a:t>
                </a:r>
                <a:r>
                  <a:rPr lang="de-DE" sz="800" dirty="0" err="1"/>
                  <a:t>gruppengroesse</a:t>
                </a:r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for</a:t>
                </a:r>
                <a:r>
                  <a:rPr lang="de-DE" sz="800" dirty="0"/>
                  <a:t> i &lt;- 1…</a:t>
                </a:r>
                <a:r>
                  <a:rPr lang="de-DE" sz="800" dirty="0" err="1"/>
                  <a:t>anzahl_populationen_kinder</a:t>
                </a:r>
                <a:r>
                  <a:rPr lang="de-DE" sz="800" dirty="0"/>
                  <a:t>	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</a:t>
                </a:r>
                <a:r>
                  <a:rPr lang="de-DE" sz="800" dirty="0" err="1">
                    <a:solidFill>
                      <a:srgbClr val="0070C0"/>
                    </a:solidFill>
                  </a:rPr>
                  <a:t>for</a:t>
                </a:r>
                <a:r>
                  <a:rPr lang="de-DE" sz="800" dirty="0">
                    <a:solidFill>
                      <a:srgbClr val="0070C0"/>
                    </a:solidFill>
                  </a:rPr>
                  <a:t> j &lt;- 1…</a:t>
                </a:r>
                <a:r>
                  <a:rPr lang="de-DE" sz="8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8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population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elternSelektion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</a:t>
                </a:r>
                <a:r>
                  <a:rPr lang="de-DE" sz="800" dirty="0"/>
                  <a:t>, </a:t>
                </a:r>
                <a:r>
                  <a:rPr lang="de-DE" sz="800" dirty="0" err="1"/>
                  <a:t>anzahl_individuen_kinder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duplikation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mutation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// oder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 + 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populationen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// oder 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eltern_populationen</a:t>
                </a:r>
                <a:r>
                  <a:rPr lang="de-DE" sz="800" dirty="0"/>
                  <a:t> +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loesung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bestenSelektion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return</a:t>
                </a:r>
                <a:r>
                  <a:rPr lang="de-DE" sz="800" dirty="0"/>
                  <a:t> </a:t>
                </a:r>
                <a:r>
                  <a:rPr lang="de-DE" sz="800" dirty="0" err="1"/>
                  <a:t>loesung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B1BF91D1-014B-4457-A277-9D9ED5684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2633" y="1991593"/>
                <a:ext cx="5145973" cy="430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1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Keine Standard-Strategie</a:t>
                </a:r>
              </a:p>
              <a:p>
                <a:pPr lvl="1"/>
                <a:r>
                  <a:rPr lang="de-DE" sz="1800" dirty="0"/>
                  <a:t>Problemabhängig</a:t>
                </a:r>
              </a:p>
              <a:p>
                <a:r>
                  <a:rPr lang="de-DE" sz="1800" dirty="0"/>
                  <a:t>Vielmehr Standard-Komplexität</a:t>
                </a:r>
              </a:p>
              <a:p>
                <a:pPr lvl="1"/>
                <a:r>
                  <a:rPr lang="de-DE" sz="1800" dirty="0"/>
                  <a:t>Bis zu zwei Iterationsstufen</a:t>
                </a:r>
              </a:p>
              <a:p>
                <a:pPr lvl="1"/>
                <a:r>
                  <a:rPr lang="de-DE" sz="1800" dirty="0"/>
                  <a:t>Populationen → Individuen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Empfehlungen:</a:t>
                </a:r>
              </a:p>
              <a:p>
                <a:pPr lvl="1"/>
                <a:r>
                  <a:rPr lang="de-DE" sz="1800" dirty="0"/>
                  <a:t>Selektionsdruck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</a:p>
              <a:p>
                <a:pPr lvl="1"/>
                <a:r>
                  <a:rPr lang="de-DE" sz="1800" dirty="0"/>
                  <a:t>Glatte Qualitätsfunktion</a:t>
                </a:r>
              </a:p>
              <a:p>
                <a:pPr lvl="1"/>
                <a:r>
                  <a:rPr lang="de-DE" sz="1800" dirty="0"/>
                  <a:t>Rekombination: Gruppengröße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Standard-Evolutionsstrategie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Isolierte-Populationen-ES()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6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while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	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// evtl.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tauscheIndividuen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64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Vermischungssymbol „/“ ist nicht eindeutig</a:t>
            </a:r>
          </a:p>
          <a:p>
            <a:pPr lvl="1"/>
            <a:r>
              <a:rPr lang="de-DE" sz="1800" dirty="0"/>
              <a:t>Rekombinationsverfahren</a:t>
            </a:r>
          </a:p>
          <a:p>
            <a:pPr lvl="1"/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dirty="0"/>
              <a:t>Mutationsverfahren nicht angegeben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Notation um relevante Details ergänzen bzw. vervollständigen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Rechenberg-</a:t>
            </a:r>
            <a:r>
              <a:rPr lang="de-DE" dirty="0" err="1"/>
              <a:t>Schwefel‘sche</a:t>
            </a:r>
            <a:r>
              <a:rPr lang="de-DE" dirty="0"/>
              <a:t> Notation – Uneindeutigkeit</a:t>
            </a:r>
          </a:p>
        </p:txBody>
      </p:sp>
    </p:spTree>
    <p:extLst>
      <p:ext uri="{BB962C8B-B14F-4D97-AF65-F5344CB8AC3E}">
        <p14:creationId xmlns:p14="http://schemas.microsoft.com/office/powerpoint/2010/main" val="2807877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Statistische Gleichverteilung</a:t>
            </a:r>
          </a:p>
          <a:p>
            <a:pPr lvl="1"/>
            <a:r>
              <a:rPr lang="de-DE" sz="1800" dirty="0"/>
              <a:t>Gleiche Wahrscheinlichkeit für alle Ausprägungen</a:t>
            </a:r>
          </a:p>
          <a:p>
            <a:pPr lvl="1"/>
            <a:r>
              <a:rPr lang="de-DE" sz="1800" dirty="0"/>
              <a:t>Unabhängig von der individuellen Qualität</a:t>
            </a:r>
          </a:p>
          <a:p>
            <a:pPr lvl="1"/>
            <a:r>
              <a:rPr lang="de-DE" sz="1800" dirty="0"/>
              <a:t>Elternselektion</a:t>
            </a:r>
          </a:p>
          <a:p>
            <a:pPr lvl="1"/>
            <a:r>
              <a:rPr lang="de-DE" sz="1800" dirty="0"/>
              <a:t>Rekombination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Statistische Normalverteilung</a:t>
            </a:r>
          </a:p>
          <a:p>
            <a:pPr lvl="1"/>
            <a:r>
              <a:rPr lang="de-DE" sz="1800" dirty="0"/>
              <a:t>Wahrscheinlichkeit beim Erwartungswert höher</a:t>
            </a:r>
          </a:p>
          <a:p>
            <a:pPr lvl="1"/>
            <a:r>
              <a:rPr lang="de-DE" sz="1800" dirty="0"/>
              <a:t>Mutation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Verteilungen</a:t>
            </a:r>
          </a:p>
        </p:txBody>
      </p:sp>
    </p:spTree>
    <p:extLst>
      <p:ext uri="{BB962C8B-B14F-4D97-AF65-F5344CB8AC3E}">
        <p14:creationId xmlns:p14="http://schemas.microsoft.com/office/powerpoint/2010/main" val="245279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Mittelwert: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0" dirty="0"/>
              </a:p>
              <a:p>
                <a:r>
                  <a:rPr lang="de-DE" sz="1800" dirty="0"/>
                  <a:t>Varianz: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Standardabweichung: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e>
                    </m:rad>
                  </m:oMath>
                </a14:m>
                <a:endParaRPr lang="de-DE" sz="1800" b="0" dirty="0"/>
              </a:p>
              <a:p>
                <a:r>
                  <a:rPr lang="de-DE" sz="1800" dirty="0"/>
                  <a:t>Verteilungsfunktion: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Dichtefunktion / Wahrscheinlichkeitsdichte: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Teilfläche unterhalb der Dichtefunktion: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924" b="-2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6" name="Grafik 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B4055453-3841-4AE9-8A0E-733FE292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63" y="1991593"/>
            <a:ext cx="3209243" cy="19415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F7FEF7-607C-4208-BC4E-ACC979BF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02" y="4296003"/>
            <a:ext cx="2761004" cy="17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Zum Ablesen der Wahrscheinlichkeiten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800" dirty="0"/>
              </a:p>
              <a:p>
                <a:endParaRPr lang="de-DE" sz="1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de-DE" sz="1800" dirty="0"/>
                  <a:t> ablesen aus Standardnormalverteilungstabelle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21FA8E9-B5F9-470F-9FFB-AFBFF7DD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75260"/>
              </p:ext>
            </p:extLst>
          </p:nvPr>
        </p:nvGraphicFramePr>
        <p:xfrm>
          <a:off x="6505575" y="-1"/>
          <a:ext cx="5686417" cy="6486522"/>
        </p:xfrm>
        <a:graphic>
          <a:graphicData uri="http://schemas.openxmlformats.org/drawingml/2006/table">
            <a:tbl>
              <a:tblPr/>
              <a:tblGrid>
                <a:gridCol w="516947">
                  <a:extLst>
                    <a:ext uri="{9D8B030D-6E8A-4147-A177-3AD203B41FA5}">
                      <a16:colId xmlns:a16="http://schemas.microsoft.com/office/drawing/2014/main" val="2927550982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640563454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78619026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78707735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83988290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968519890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70239908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81561991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96704993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08096598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365573138"/>
                    </a:ext>
                  </a:extLst>
                </a:gridCol>
              </a:tblGrid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z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0,01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0,02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0,03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0,04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0,05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0,06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0,07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0,08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0,09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497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0,50000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0,50399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0,50798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0,51197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0,51595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0,52392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0,52790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0,53188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0,53586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929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0,54380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0,54776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0,55567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0,56356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0,56749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0,57142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0,57535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3596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0,58317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0,58706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0,59095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0,59483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0,59871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0,60642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0,61026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0,61409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692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0,61791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0,62172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0,62552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0,62930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0,63307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0,64058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0,64431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0,64803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0,65173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4878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0,65542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0,65910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0,66276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0,66640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0,67003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0,67724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0,68082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0,68439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0,68793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37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0,69146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0,69497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0,69847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0,70194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0,70540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0,70884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0,71226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0,71566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0,71904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0,72240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8091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0,72575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0,73237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0,73565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0,74215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0,74857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0,75175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935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0,75804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0,76115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0,76424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0,76730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0,77035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0,77337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0,77935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0,78230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0,78524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9731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0,78814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0,79103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0,79389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0,79673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0,80234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0,80511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0,81057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112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0,81594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0,81859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0,82121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0,82639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0,82894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0,83398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0,83646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225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1,0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0,84375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0,84614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0,84849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0,85083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0,85314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0,85769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89243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0,86433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0,86650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0,86864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0,87076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0,87698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0,88100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0,88298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94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0,88686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0,88877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0,89065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0,89251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0,89435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0,89617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0,89796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3227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0,90658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0,90824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0,91149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0,91309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0,91466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7933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0,92073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0,92220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0,92364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0,92507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0,92647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0,92922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0,93056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0,93189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211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0,93319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0,93448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0,93699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0,93822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0,93943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0,94179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0,94295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0,94408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13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0,94630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0,94738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0,94845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0,94950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0,95053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0,95154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0,95254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0,95352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0,95449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734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0,95818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0,96080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0,96164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0,96246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778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0,96562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0,96638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0,96712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0,96784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6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0,97441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44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4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896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2,2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0,98778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9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9376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0,99305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0042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2,5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241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0,99609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9758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46517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2,8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0,99795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6078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2421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3,0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8882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536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765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881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403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00162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5383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0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9500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04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4,0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0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055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Standardabweichung festlegen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r>
                  <a:rPr lang="de-DE" sz="1800" dirty="0"/>
                  <a:t>Addieren einer Zufallszahl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dirty="0"/>
                  <a:t> auf jeden Vektorwert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Anpassen der Standardabweichung nach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-Regel</a:t>
                </a:r>
              </a:p>
              <a:p>
                <a:pPr lvl="1"/>
                <a:r>
                  <a:rPr lang="de-DE" sz="1800" dirty="0"/>
                  <a:t>Qualitätsverbesserung durch Mutation</a:t>
                </a:r>
                <a:br>
                  <a:rPr lang="de-DE" sz="1800" dirty="0"/>
                </a:br>
                <a:r>
                  <a:rPr lang="de-DE" sz="1800" dirty="0"/>
                  <a:t>sollte bei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der Nachkommen erreicht werden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→ Schrittweite erhöhen (empfohlen: Faktor 1,22)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→ Schrittweite verringern (empfohlen: Faktor 0,82)</a:t>
                </a: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Mutative Schrittweitenregelung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[1,…,</a:t>
                </a:r>
                <a:r>
                  <a:rPr lang="de-DE" sz="5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/>
                  <a:t>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[1…n]	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[j]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(startIndividuen[1,...,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mutierteIndividuen[1,...,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&lt;- 0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(mutierteIndividuen[i])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startIndividuen</a:t>
                </a:r>
                <a:r>
                  <a:rPr lang="de-DE" sz="500" dirty="0"/>
                  <a:t>[i])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/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algorithm </a:t>
                </a:r>
                <a:r>
                  <a:rPr lang="de-DE" sz="500" dirty="0" err="1"/>
                  <a:t>passeStandardabweichungAn</a:t>
                </a:r>
                <a:r>
                  <a:rPr lang="de-DE" sz="500" dirty="0"/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c &lt;- 1.22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d &lt;- 0.82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c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r>
                  <a:rPr lang="de-DE" sz="500" dirty="0"/>
                  <a:t> 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d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Mutative-Schrittweitenregelung-ES()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standardabweichung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erfolrgreiche_mutationen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 b="-2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02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766656"/>
                <a:ext cx="11487150" cy="4530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Chromosom nun Tupel</a:t>
                </a:r>
              </a:p>
              <a:p>
                <a:pPr lvl="1"/>
                <a:r>
                  <a:rPr lang="de-DE" sz="1800" dirty="0"/>
                  <a:t>Parameterausprägung</a:t>
                </a:r>
              </a:p>
              <a:p>
                <a:pPr lvl="1"/>
                <a:r>
                  <a:rPr lang="de-DE" sz="1800" dirty="0"/>
                  <a:t>Standardabweichung</a:t>
                </a:r>
              </a:p>
              <a:p>
                <a:pPr lvl="1"/>
                <a:r>
                  <a:rPr lang="de-DE" sz="1800" dirty="0"/>
                  <a:t>&lt;(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800" dirty="0"/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)&gt;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r>
                  <a:rPr lang="de-DE" sz="1800" dirty="0"/>
                  <a:t>Eigenständige Anpassung der Schrittweite je Parameter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𝑎𝑙𝑡</m:t>
                            </m:r>
                          </m:sub>
                        </m:sSub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sty m:val="p"/>
                              </m:rPr>
                              <a:rPr lang="de-DE" sz="1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sup>
                    </m:sSup>
                  </m:oMath>
                </a14:m>
                <a:endParaRPr lang="de-DE" sz="18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𝑛𝑒𝑢</m:t>
                            </m:r>
                          </m:sub>
                        </m:sSub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b="0" dirty="0"/>
              </a:p>
              <a:p>
                <a:pPr lvl="1"/>
                <a:endParaRPr lang="de-DE" sz="1800" dirty="0"/>
              </a:p>
              <a:p>
                <a:r>
                  <a:rPr lang="de-DE" sz="1800" b="0" dirty="0"/>
                  <a:t>Alternative: Miteinbezug der Generationszahl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∗1,5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1,5</m:t>
                        </m:r>
                      </m:den>
                    </m:f>
                  </m:oMath>
                </a14:m>
                <a:endParaRPr lang="de-DE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𝑆𝑐h𝑟𝑖𝑡𝑡𝑤𝑒𝑖𝑡𝑒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𝑘𝑜𝑛𝑠𝑡𝑎𝑛𝑡𝑒𝑠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𝑆𝑐h𝑟𝑖𝑡𝑡𝑤𝑒𝑖𝑡𝑒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de-DE" sz="1800" b="0" dirty="0"/>
              </a:p>
              <a:p>
                <a:pPr lvl="1"/>
                <a:endParaRPr lang="de-DE" sz="1800" b="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766656"/>
                <a:ext cx="11487150" cy="4530237"/>
              </a:xfrm>
              <a:prstGeom prst="rect">
                <a:avLst/>
              </a:prstGeom>
              <a:blipFill>
                <a:blip r:embed="rId2"/>
                <a:stretch>
                  <a:fillRect l="-425" t="-808" b="-45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Selbstregulierende Schrittweitenanpassung je Vektorwert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500" dirty="0">
                    <a:solidFill>
                      <a:srgbClr val="0070C0"/>
                    </a:solidFill>
                  </a:rPr>
                  <a:t>(n,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+ (zufälliges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500" dirty="0"/>
                  <a:t>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baue\_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(n, 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 oder Initialwert)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//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) = </a:t>
                </a:r>
                <a:r>
                  <a:rPr lang="de-DE" sz="500" dirty="0" err="1"/>
                  <a:t>indizes</a:t>
                </a:r>
                <a:r>
                  <a:rPr lang="de-DE" sz="500" dirty="0"/>
                  <a:t> (0, 1)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skalierung_standardabweichung_exponent</a:t>
                </a:r>
                <a:r>
                  <a:rPr lang="de-DE" sz="500" dirty="0"/>
                  <a:t>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de-DE" sz="5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𝑠𝑘𝑎𝑙𝑖𝑒𝑟𝑢𝑛𝑔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𝑠𝑡𝑎𝑛𝑑𝑎𝑟𝑑𝑎𝑏𝑤𝑒𝑖𝑐h𝑢𝑛𝑔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</m:sup>
                    </m:sSup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[j][1]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[1] * </a:t>
                </a:r>
                <a:r>
                  <a:rPr lang="de-DE" sz="500" dirty="0" err="1"/>
                  <a:t>skalierung_standardabweichung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𝑚𝑢𝑡𝑖𝑒𝑟𝑡𝑒𝑠𝐼𝑛𝑑𝑖𝑣𝑖𝑑𝑢𝑢𝑚</m:t>
                    </m:r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500" dirty="0"/>
                  <a:t> 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[j][0]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[0]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Selbstregulierende-Schrittweitenanpassung-ES()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10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BD68-2074-4B1F-BA9F-91CF780A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 der Parameter – Was kann man alles einstellen?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E8F61F-712C-4A16-B993-D44B8A65A78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Populationsgröße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Anzahl Nachkommen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Anzahl Eltern zur Erzeugung von Nachkommen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Standardabweichung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Schrittweitenanpassung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de-DE" dirty="0"/>
              </a:p>
              <a:p>
                <a:r>
                  <a:rPr lang="de-DE" dirty="0"/>
                  <a:t>Isolationszahl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de-DE" dirty="0"/>
              </a:p>
              <a:p>
                <a:r>
                  <a:rPr lang="de-DE" dirty="0"/>
                  <a:t>„Plus“-Notation vs. „Komma“-Notation</a:t>
                </a:r>
              </a:p>
              <a:p>
                <a:r>
                  <a:rPr lang="de-DE" dirty="0"/>
                  <a:t>Komplexitätsstufen</a:t>
                </a:r>
              </a:p>
              <a:p>
                <a:pPr lvl="1"/>
                <a:r>
                  <a:rPr lang="de-DE" dirty="0"/>
                  <a:t>Populationen von Populationen von Populationen … von Individuen aus </a:t>
                </a:r>
                <a:r>
                  <a:rPr lang="de-DE" dirty="0" err="1"/>
                  <a:t>Chromosome</a:t>
                </a:r>
                <a:endParaRPr lang="de-DE" dirty="0"/>
              </a:p>
              <a:p>
                <a:r>
                  <a:rPr lang="de-DE" dirty="0"/>
                  <a:t>Qualitätsfunktion</a:t>
                </a:r>
              </a:p>
              <a:p>
                <a:r>
                  <a:rPr lang="de-DE" dirty="0"/>
                  <a:t>Abbruchbedingungen</a:t>
                </a:r>
              </a:p>
              <a:p>
                <a:r>
                  <a:rPr lang="de-DE" dirty="0"/>
                  <a:t>(Schrittweitenregelung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E8F61F-712C-4A16-B993-D44B8A65A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 b="-41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75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AC8F-5ABB-4AF4-9DA0-B27B3D0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396D41-C1A8-4D60-9EB1-9B6074EE5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Fokus: Rekombination</a:t>
            </a:r>
          </a:p>
          <a:p>
            <a:endParaRPr lang="de-DE" dirty="0"/>
          </a:p>
          <a:p>
            <a:r>
              <a:rPr lang="de-DE" dirty="0"/>
              <a:t>Unterteilung in Bewertung und Fitness</a:t>
            </a:r>
          </a:p>
          <a:p>
            <a:pPr lvl="1"/>
            <a:r>
              <a:rPr lang="de-DE" dirty="0"/>
              <a:t>Bewertung: Qualität eines Individuums</a:t>
            </a:r>
          </a:p>
          <a:p>
            <a:pPr lvl="1"/>
            <a:r>
              <a:rPr lang="de-DE" dirty="0"/>
              <a:t>Fitness: Wahrscheinlichkeit der Auswahl als Elter</a:t>
            </a:r>
          </a:p>
          <a:p>
            <a:endParaRPr lang="de-DE" dirty="0"/>
          </a:p>
          <a:p>
            <a:r>
              <a:rPr lang="de-DE" dirty="0"/>
              <a:t>Binärcodierte </a:t>
            </a:r>
            <a:r>
              <a:rPr lang="de-DE" dirty="0" err="1"/>
              <a:t>Chromosome</a:t>
            </a:r>
            <a:r>
              <a:rPr lang="de-DE" dirty="0"/>
              <a:t> (oftmals Gray-Codierung)</a:t>
            </a:r>
          </a:p>
          <a:p>
            <a:endParaRPr lang="de-DE" dirty="0"/>
          </a:p>
          <a:p>
            <a:r>
              <a:rPr lang="de-DE" dirty="0"/>
              <a:t>Erzeugen von Nachkommen meist nach dem Heirats-Schema</a:t>
            </a:r>
          </a:p>
          <a:p>
            <a:pPr lvl="1"/>
            <a:r>
              <a:rPr lang="de-DE" dirty="0"/>
              <a:t>2 Eltern erzeugen 2 Kinder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Werte-Distanz und Codierungsdifferenz unterschiedlich</a:t>
            </a:r>
          </a:p>
          <a:p>
            <a:pPr lvl="2"/>
            <a:r>
              <a:rPr lang="de-DE" dirty="0"/>
              <a:t>Siehe 7 → 8 in Binär-Code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D8272FA-FA4E-421A-9BF9-EF444A270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5306"/>
              </p:ext>
            </p:extLst>
          </p:nvPr>
        </p:nvGraphicFramePr>
        <p:xfrm>
          <a:off x="7668497" y="1995488"/>
          <a:ext cx="41885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180">
                  <a:extLst>
                    <a:ext uri="{9D8B030D-6E8A-4147-A177-3AD203B41FA5}">
                      <a16:colId xmlns:a16="http://schemas.microsoft.com/office/drawing/2014/main" val="236666215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3536742291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2170835118"/>
                    </a:ext>
                  </a:extLst>
                </a:gridCol>
              </a:tblGrid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Reeller Wert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Binär-Code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Gray-Code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710444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615626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512164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940025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35051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3409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245798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604302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243001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754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55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D8175C-AFBB-4504-AE39-81AD8A43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5DCECD-098E-4F9A-8B18-FCE3B8A9E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41241"/>
            <a:ext cx="11487150" cy="4478693"/>
          </a:xfrm>
        </p:spPr>
        <p:txBody>
          <a:bodyPr/>
          <a:lstStyle/>
          <a:p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Genetische Algorithmen</a:t>
            </a:r>
          </a:p>
          <a:p>
            <a:pPr lvl="1"/>
            <a:r>
              <a:rPr lang="de-DE" dirty="0">
                <a:solidFill>
                  <a:srgbClr val="80BA26"/>
                </a:solidFill>
              </a:rPr>
              <a:t>Evolutionsstrategien</a:t>
            </a:r>
          </a:p>
          <a:p>
            <a:pPr lvl="1"/>
            <a:r>
              <a:rPr lang="de-DE" dirty="0"/>
              <a:t>Genetische Programmierung</a:t>
            </a:r>
          </a:p>
          <a:p>
            <a:pPr lvl="1"/>
            <a:r>
              <a:rPr lang="de-DE" dirty="0"/>
              <a:t>Evolutionäre Programmierung</a:t>
            </a:r>
          </a:p>
          <a:p>
            <a:pPr lvl="1"/>
            <a:endParaRPr lang="de-DE" dirty="0"/>
          </a:p>
          <a:p>
            <a:r>
              <a:rPr lang="de-DE" dirty="0"/>
              <a:t>Modellierung evolutionärer Prozesse</a:t>
            </a:r>
          </a:p>
          <a:p>
            <a:endParaRPr lang="de-DE" dirty="0"/>
          </a:p>
          <a:p>
            <a:r>
              <a:rPr lang="de-DE" dirty="0"/>
              <a:t>Optimierungsprobleme</a:t>
            </a:r>
          </a:p>
          <a:p>
            <a:endParaRPr lang="de-DE" dirty="0"/>
          </a:p>
          <a:p>
            <a:r>
              <a:rPr lang="de-DE" dirty="0"/>
              <a:t>Schöpfung 1960er</a:t>
            </a:r>
          </a:p>
          <a:p>
            <a:pPr lvl="1"/>
            <a:r>
              <a:rPr lang="de-DE" dirty="0"/>
              <a:t>Genetische Algorithmen (John Henry Hollands)</a:t>
            </a:r>
          </a:p>
          <a:p>
            <a:pPr lvl="1"/>
            <a:r>
              <a:rPr lang="de-DE" dirty="0"/>
              <a:t>vs. </a:t>
            </a:r>
          </a:p>
          <a:p>
            <a:pPr lvl="1"/>
            <a:r>
              <a:rPr lang="de-DE" dirty="0"/>
              <a:t>Evolutionsstrategien (Ingo Rechenberg und Hans-Paul Schwefel)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John Henry Holland: rogue scientist – The Michigan Engineer News Center">
            <a:extLst>
              <a:ext uri="{FF2B5EF4-FFF2-40B4-BE49-F238E27FC236}">
                <a16:creationId xmlns:a16="http://schemas.microsoft.com/office/drawing/2014/main" id="{4FD4F848-C6E3-49DC-9C40-D59944E8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058" y="0"/>
            <a:ext cx="1499810" cy="22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Person, Mann, älter enthält.&#10;&#10;Automatisch generierte Beschreibung">
            <a:extLst>
              <a:ext uri="{FF2B5EF4-FFF2-40B4-BE49-F238E27FC236}">
                <a16:creationId xmlns:a16="http://schemas.microsoft.com/office/drawing/2014/main" id="{D9F13A40-3850-4174-B099-B1ED5024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18"/>
          <a:stretch/>
        </p:blipFill>
        <p:spPr>
          <a:xfrm>
            <a:off x="9922897" y="3306925"/>
            <a:ext cx="2269103" cy="2339904"/>
          </a:xfrm>
          <a:prstGeom prst="rect">
            <a:avLst/>
          </a:pr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664F35CD-C7E8-4781-BDB8-3BDE3199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32" y="3305964"/>
            <a:ext cx="2340865" cy="23408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154BCA-E90E-49B0-91EE-C64E818892C2}"/>
              </a:ext>
            </a:extLst>
          </p:cNvPr>
          <p:cNvSpPr txBox="1"/>
          <p:nvPr/>
        </p:nvSpPr>
        <p:spPr>
          <a:xfrm>
            <a:off x="8703473" y="2254412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Henry Hollands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133C38-E1F3-401D-A52D-DD1DC82F6299}"/>
              </a:ext>
            </a:extLst>
          </p:cNvPr>
          <p:cNvSpPr txBox="1"/>
          <p:nvPr/>
        </p:nvSpPr>
        <p:spPr>
          <a:xfrm>
            <a:off x="7974046" y="5646829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 Rechenberg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B88AB5B-B5C0-42B4-BD08-B36822275FB2}"/>
              </a:ext>
            </a:extLst>
          </p:cNvPr>
          <p:cNvSpPr txBox="1"/>
          <p:nvPr/>
        </p:nvSpPr>
        <p:spPr>
          <a:xfrm>
            <a:off x="10108309" y="5646828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Haans-Paul Schwefel</a:t>
            </a:r>
          </a:p>
        </p:txBody>
      </p:sp>
    </p:spTree>
    <p:extLst>
      <p:ext uri="{BB962C8B-B14F-4D97-AF65-F5344CB8AC3E}">
        <p14:creationId xmlns:p14="http://schemas.microsoft.com/office/powerpoint/2010/main" val="352242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AC8F-5ABB-4AF4-9DA0-B27B3D0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396D41-C1A8-4D60-9EB1-9B6074EE5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Mutation sehr selten</a:t>
            </a:r>
          </a:p>
          <a:p>
            <a:pPr lvl="1"/>
            <a:r>
              <a:rPr lang="de-DE" dirty="0"/>
              <a:t>&lt; 3%</a:t>
            </a:r>
          </a:p>
          <a:p>
            <a:pPr lvl="1"/>
            <a:r>
              <a:rPr lang="de-DE" dirty="0"/>
              <a:t>Kann zu großen Veränderungen führen</a:t>
            </a:r>
          </a:p>
          <a:p>
            <a:pPr lvl="2"/>
            <a:r>
              <a:rPr lang="de-DE" dirty="0"/>
              <a:t>Hochwertiges vs. Kleinwertiges Bit</a:t>
            </a:r>
          </a:p>
          <a:p>
            <a:pPr lvl="1"/>
            <a:endParaRPr lang="de-DE" dirty="0"/>
          </a:p>
          <a:p>
            <a:r>
              <a:rPr lang="de-DE" dirty="0"/>
              <a:t>Selektion analog zu Evolutionsstrategien</a:t>
            </a:r>
          </a:p>
          <a:p>
            <a:pPr lvl="1"/>
            <a:r>
              <a:rPr lang="de-DE" dirty="0"/>
              <a:t>Anhand der Fitness</a:t>
            </a:r>
          </a:p>
          <a:p>
            <a:pPr lvl="1"/>
            <a:r>
              <a:rPr lang="de-DE" dirty="0"/>
              <a:t>Reine </a:t>
            </a:r>
            <a:r>
              <a:rPr lang="de-DE" dirty="0" err="1"/>
              <a:t>Bestenselektion</a:t>
            </a:r>
            <a:r>
              <a:rPr lang="de-DE" dirty="0"/>
              <a:t> kann frühe Konvergenz bedeuten</a:t>
            </a:r>
          </a:p>
          <a:p>
            <a:pPr lvl="2"/>
            <a:r>
              <a:rPr lang="de-DE" dirty="0"/>
              <a:t>Lokale Fitnessmaxima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606B295-9420-4B36-9134-BCE88F4ED59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6702" y="1991593"/>
                <a:ext cx="5455298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algorithm GA()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iterationslimit</a:t>
                </a:r>
                <a:r>
                  <a:rPr lang="de-DE" sz="1100" dirty="0"/>
                  <a:t>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&lt;- 0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wunschfitness</a:t>
                </a:r>
                <a:r>
                  <a:rPr lang="de-DE" sz="1100" dirty="0"/>
                  <a:t>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mutationswahrscheinlichkeit</a:t>
                </a:r>
                <a:r>
                  <a:rPr lang="de-DE" sz="1100" dirty="0"/>
                  <a:t> &lt;-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∈{0,…,1}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baue_population</a:t>
                </a:r>
                <a:r>
                  <a:rPr lang="de-DE" sz="1100" dirty="0"/>
                  <a:t>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while</a:t>
                </a:r>
                <a:r>
                  <a:rPr lang="de-DE" sz="1100" dirty="0"/>
                  <a:t> </a:t>
                </a:r>
                <a:r>
                  <a:rPr lang="de-DE" sz="1100" dirty="0" err="1"/>
                  <a:t>fitness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 &lt; </a:t>
                </a:r>
                <a:r>
                  <a:rPr lang="de-DE" sz="1100" dirty="0" err="1"/>
                  <a:t>wunschfitness</a:t>
                </a:r>
                <a:r>
                  <a:rPr lang="de-DE" sz="1100" dirty="0"/>
                  <a:t> </a:t>
                </a:r>
                <a:r>
                  <a:rPr lang="de-DE" sz="1100" dirty="0" err="1"/>
                  <a:t>or</a:t>
                </a:r>
                <a:r>
                  <a:rPr lang="de-DE" sz="1100" dirty="0"/>
                  <a:t> 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 </a:t>
                </a:r>
                <a:r>
                  <a:rPr lang="de-DE" sz="1100" dirty="0" err="1"/>
                  <a:t>iterationslimit</a:t>
                </a:r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+ 1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bewertete_population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bewertungsfunktion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fitness_population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fitnessfunktion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bewertete_population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eltern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heirat</a:t>
                </a:r>
                <a:r>
                  <a:rPr lang="de-DE" sz="1100" dirty="0"/>
                  <a:t>(</a:t>
                </a:r>
                <a:r>
                  <a:rPr lang="de-DE" sz="1100" dirty="0" err="1"/>
                  <a:t>fitness_population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rekombination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eltern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z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𝑍𝑢𝑓𝑎𝑙𝑙𝑠𝑧𝑎h𝑙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𝑍𝑢𝑓𝑎𝑙𝑙𝑠𝑧𝑎h𝑙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∈{0,…,1}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if</a:t>
                </a:r>
                <a:r>
                  <a:rPr lang="de-DE" sz="1100" dirty="0"/>
                  <a:t> z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100" dirty="0"/>
                  <a:t> </a:t>
                </a:r>
                <a:r>
                  <a:rPr lang="de-DE" sz="1100" dirty="0" err="1"/>
                  <a:t>mutationswahrscheinlichkeit</a:t>
                </a:r>
                <a:r>
                  <a:rPr lang="de-DE" sz="1100" dirty="0"/>
                  <a:t> 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	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mutation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ersetzung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, 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loesung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bestenSelektion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return</a:t>
                </a:r>
                <a:r>
                  <a:rPr lang="de-DE" sz="1100" dirty="0"/>
                  <a:t> </a:t>
                </a:r>
                <a:r>
                  <a:rPr lang="de-DE" sz="1100" dirty="0" err="1"/>
                  <a:t>loesung</a:t>
                </a:r>
                <a:endParaRPr lang="de-DE" sz="8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606B295-9420-4B36-9134-BCE88F4E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6702" y="1991593"/>
                <a:ext cx="5455298" cy="4305300"/>
              </a:xfrm>
              <a:prstGeom prst="rect">
                <a:avLst/>
              </a:prstGeom>
              <a:blipFill>
                <a:blip r:embed="rId2"/>
                <a:stretch>
                  <a:fillRect t="-1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59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Auswahl eines Elternindividuums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Zufällige Fitness im zulässigen Wertebereich ausgewählt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Elternteil muss über dieser Fitness liegen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Eltern mit hohem Fitness-Wert werden häufig ausgewählt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 – Roulette-Heirat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7ACB38-45C8-49B7-B159-284BE292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2150" y="1991593"/>
            <a:ext cx="5054600" cy="4305300"/>
          </a:xfrm>
        </p:spPr>
        <p:txBody>
          <a:bodyPr/>
          <a:lstStyle/>
          <a:p>
            <a:pPr marL="0" indent="0" defTabSz="180000">
              <a:buNone/>
            </a:pPr>
            <a:r>
              <a:rPr lang="de-DE" dirty="0"/>
              <a:t>algorithm </a:t>
            </a:r>
            <a:r>
              <a:rPr lang="de-DE" dirty="0" err="1"/>
              <a:t>Roulette_Heirat</a:t>
            </a:r>
            <a:r>
              <a:rPr lang="de-DE" dirty="0"/>
              <a:t>()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fitness_population</a:t>
            </a:r>
            <a:r>
              <a:rPr lang="de-DE" dirty="0"/>
              <a:t> sei gegeben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fitness_gesamt</a:t>
            </a:r>
            <a:r>
              <a:rPr lang="de-DE" dirty="0"/>
              <a:t> &lt;- summe(</a:t>
            </a:r>
            <a:r>
              <a:rPr lang="de-DE" dirty="0" err="1"/>
              <a:t>fitness_population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population_liste</a:t>
            </a:r>
            <a:r>
              <a:rPr lang="de-DE" dirty="0"/>
              <a:t> &lt;- mische(</a:t>
            </a:r>
            <a:r>
              <a:rPr lang="de-DE" dirty="0" err="1"/>
              <a:t>population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  <a:p>
            <a:pPr marL="0" indent="0" defTabSz="180000">
              <a:buNone/>
            </a:pPr>
            <a:r>
              <a:rPr lang="de-DE" dirty="0"/>
              <a:t>		n &lt;- zufallszahl(1, </a:t>
            </a:r>
            <a:r>
              <a:rPr lang="de-DE" dirty="0" err="1"/>
              <a:t>fitness_gesamt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	</a:t>
            </a:r>
            <a:r>
              <a:rPr lang="de-DE" dirty="0" err="1"/>
              <a:t>for</a:t>
            </a:r>
            <a:r>
              <a:rPr lang="de-DE" dirty="0"/>
              <a:t> i &lt;-  1..population_liste.laenge()</a:t>
            </a:r>
          </a:p>
          <a:p>
            <a:pPr marL="0" indent="0" defTabSz="180000">
              <a:buNone/>
            </a:pPr>
            <a:r>
              <a:rPr lang="de-DE" dirty="0"/>
              <a:t>			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(</a:t>
            </a:r>
            <a:r>
              <a:rPr lang="de-DE" dirty="0" err="1"/>
              <a:t>population_liste</a:t>
            </a:r>
            <a:r>
              <a:rPr lang="de-DE" dirty="0"/>
              <a:t>[i]) &gt; n</a:t>
            </a:r>
          </a:p>
          <a:p>
            <a:pPr marL="0" indent="0" defTabSz="180000">
              <a:buNone/>
            </a:pPr>
            <a:r>
              <a:rPr lang="de-DE" dirty="0"/>
              <a:t>				</a:t>
            </a:r>
            <a:r>
              <a:rPr lang="de-DE" dirty="0" err="1"/>
              <a:t>elter</a:t>
            </a:r>
            <a:r>
              <a:rPr lang="de-DE" dirty="0"/>
              <a:t> &lt;- </a:t>
            </a:r>
            <a:r>
              <a:rPr lang="de-DE" dirty="0" err="1"/>
              <a:t>population_liste</a:t>
            </a:r>
            <a:r>
              <a:rPr lang="de-DE" dirty="0"/>
              <a:t>[i]</a:t>
            </a:r>
          </a:p>
          <a:p>
            <a:pPr marL="0" indent="0" defTabSz="180000">
              <a:buNone/>
            </a:pPr>
            <a:r>
              <a:rPr lang="de-DE" dirty="0"/>
              <a:t>		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elter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50145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Rekombinationsverfahren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Kreuzung zweier </a:t>
                </a:r>
                <a:r>
                  <a:rPr lang="de-DE" sz="1800" dirty="0" err="1"/>
                  <a:t>Chromosome</a:t>
                </a:r>
                <a:r>
                  <a:rPr lang="de-DE" sz="1800" dirty="0"/>
                  <a:t> an einem Punkt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Beispiel:</a:t>
                </a:r>
              </a:p>
              <a:p>
                <a:pPr lvl="1"/>
                <a:r>
                  <a:rPr lang="de-DE" sz="1800" dirty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P = 3</a:t>
                </a:r>
              </a:p>
              <a:p>
                <a:pPr lvl="1"/>
                <a:r>
                  <a:rPr lang="de-DE" sz="1800" dirty="0"/>
                  <a:t>→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→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 – </a:t>
            </a:r>
            <a:r>
              <a:rPr lang="de-DE" dirty="0" err="1"/>
              <a:t>One</a:t>
            </a:r>
            <a:r>
              <a:rPr lang="de-DE" dirty="0"/>
              <a:t>-Point-Crossover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dirty="0"/>
                  <a:t>algorithm </a:t>
                </a:r>
                <a:r>
                  <a:rPr lang="de-DE" dirty="0" err="1"/>
                  <a:t>OP_Crossover</a:t>
                </a:r>
                <a:r>
                  <a:rPr lang="de-DE" dirty="0"/>
                  <a:t>()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elter1, elter2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elternpopulation</a:t>
                </a:r>
                <a:endParaRPr lang="de-DE" dirty="0"/>
              </a:p>
              <a:p>
                <a:pPr marL="0" indent="0" defTabSz="180000">
                  <a:buNone/>
                </a:pPr>
                <a:r>
                  <a:rPr lang="de-DE" dirty="0"/>
                  <a:t>	länge &lt;- elter1.länge()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p $\in$ [1,länge [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kind1 &lt;- elter1[1,..,p]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kind1 &lt;- kind1 + elter2[p+1,..,länge]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kind2 &lt;- elter2[1,..,p]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kind2 &lt;- kind2 + elter1[p+1,..,länge]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return</a:t>
                </a:r>
                <a:r>
                  <a:rPr lang="de-DE" dirty="0"/>
                  <a:t> kind1, kind2</a:t>
                </a:r>
                <a:endParaRPr lang="de-DE" sz="11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  <a:blipFill>
                <a:blip r:embed="rId3"/>
                <a:stretch>
                  <a:fillRect l="-965" t="-8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99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F19C0-3BC1-4DF7-96B7-BC7C10B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Evolutionsstrategien vs. Genetische Algorithmen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A94AC559-29E1-4EB1-998A-D3B5F8453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69517"/>
              </p:ext>
            </p:extLst>
          </p:nvPr>
        </p:nvGraphicFramePr>
        <p:xfrm>
          <a:off x="1040851" y="1735400"/>
          <a:ext cx="10110298" cy="4541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149">
                  <a:extLst>
                    <a:ext uri="{9D8B030D-6E8A-4147-A177-3AD203B41FA5}">
                      <a16:colId xmlns:a16="http://schemas.microsoft.com/office/drawing/2014/main" val="2117430658"/>
                    </a:ext>
                  </a:extLst>
                </a:gridCol>
                <a:gridCol w="5055149">
                  <a:extLst>
                    <a:ext uri="{9D8B030D-6E8A-4147-A177-3AD203B41FA5}">
                      <a16:colId xmlns:a16="http://schemas.microsoft.com/office/drawing/2014/main" val="544450094"/>
                    </a:ext>
                  </a:extLst>
                </a:gridCol>
              </a:tblGrid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Evolutionsstrategien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Genetische Algorithmen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6069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rgbClr val="4A5C66"/>
                          </a:solidFill>
                        </a:rPr>
                        <a:t>Reellwertige</a:t>
                      </a: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4A5C66"/>
                          </a:solidFill>
                        </a:rPr>
                        <a:t>Chromosome</a:t>
                      </a:r>
                      <a:endParaRPr lang="de-DE" dirty="0">
                        <a:solidFill>
                          <a:srgbClr val="4A5C66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Binär-Codierung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949711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Fokus: Mutation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Fokus: Rekombination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432379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Qualitätsfunktion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Qualitäts- und Fitnessfunktion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6364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Gleichverteilte Elternselektion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Elternselektion nach Fitness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093273"/>
                  </a:ext>
                </a:extLst>
              </a:tr>
              <a:tr h="116539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Meist nur ein Elternindividuum an der</a:t>
                      </a:r>
                      <a:br>
                        <a:rPr lang="de-DE" dirty="0">
                          <a:solidFill>
                            <a:srgbClr val="4A5C66"/>
                          </a:solidFill>
                        </a:rPr>
                      </a:b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Erzeugung eines Nachkommens beteiligt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Meist Heirats-Schema:</a:t>
                      </a:r>
                      <a:br>
                        <a:rPr lang="de-DE" dirty="0">
                          <a:solidFill>
                            <a:srgbClr val="4A5C66"/>
                          </a:solidFill>
                        </a:rPr>
                      </a:b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2 Eltern erzeugen 2 Kinder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18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912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1900" dirty="0"/>
                  <a:t>Handlungsreisender startet bei einer 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Gewisse Städte sollen in einem Rundgang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Keine Stadt soll doppelt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Start-Stadt = Ziel-Stadt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NP-schweres, kombinatorisches Problem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de-DE" sz="1900" dirty="0"/>
                  <a:t>20 Städte: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20!=2,433∗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de-DE" sz="1900" dirty="0"/>
                  <a:t> Möglichkeiten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Optimale Lösung: Kürzester Rundgang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  <a:blipFill>
                <a:blip r:embed="rId2"/>
                <a:stretch>
                  <a:fillRect l="-1002" t="-12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F0240E3-0796-47AB-A2A0-12082E1E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14" y="1700808"/>
            <a:ext cx="3272402" cy="4392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8095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Keine </a:t>
                </a:r>
                <a:r>
                  <a:rPr lang="de-DE" dirty="0" err="1">
                    <a:solidFill>
                      <a:srgbClr val="4A5C66"/>
                    </a:solidFill>
                  </a:rPr>
                  <a:t>reellwertigen</a:t>
                </a:r>
                <a:r>
                  <a:rPr lang="de-DE" dirty="0">
                    <a:solidFill>
                      <a:srgbClr val="4A5C66"/>
                    </a:solidFill>
                  </a:rPr>
                  <a:t> </a:t>
                </a:r>
                <a:r>
                  <a:rPr lang="de-DE" dirty="0" err="1">
                    <a:solidFill>
                      <a:srgbClr val="4A5C66"/>
                    </a:solidFill>
                  </a:rPr>
                  <a:t>Chromosome</a:t>
                </a:r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Reihenfolge von Stadt-Indizes ergibt Rundlauf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Erste und letzte Stadt dieselbe</a:t>
                </a:r>
              </a:p>
              <a:p>
                <a:pPr lvl="2"/>
                <a:r>
                  <a:rPr lang="de-DE" dirty="0">
                    <a:solidFill>
                      <a:srgbClr val="4A5C66"/>
                    </a:solidFill>
                  </a:rPr>
                  <a:t>(können bei der Codierung weggelassen werden)</a:t>
                </a: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Mutation und Rekombination müssen in validen Lösungen resultieren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doppelt betrachten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auslassen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29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Experimentieren durch Testen von verschiedenen Genetischen Algorithmen</a:t>
                </a:r>
              </a:p>
              <a:p>
                <a:pPr lvl="1"/>
                <a:r>
                  <a:rPr lang="de-DE" dirty="0"/>
                  <a:t>Crossover-Strategien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Mutations-Strategien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Testen verschiedener Kennwert-Konfigurationen</a:t>
                </a:r>
              </a:p>
              <a:p>
                <a:pPr lvl="1"/>
                <a:r>
                  <a:rPr lang="de-DE" dirty="0"/>
                  <a:t>Schrittweite</a:t>
                </a:r>
              </a:p>
              <a:p>
                <a:pPr lvl="1"/>
                <a:r>
                  <a:rPr lang="de-DE" dirty="0"/>
                  <a:t>Populationsgröße</a:t>
                </a:r>
              </a:p>
              <a:p>
                <a:pPr lvl="1"/>
                <a:r>
                  <a:rPr lang="de-DE" dirty="0"/>
                  <a:t>Anzahl der Eltern</a:t>
                </a:r>
              </a:p>
              <a:p>
                <a:pPr lvl="1"/>
                <a:r>
                  <a:rPr lang="de-DE" dirty="0"/>
                  <a:t>Anzahl der Kinder</a:t>
                </a:r>
              </a:p>
              <a:p>
                <a:pPr lvl="1"/>
                <a:r>
                  <a:rPr lang="de-DE" dirty="0"/>
                  <a:t>Mutationswahrscheinlichkeit</a:t>
                </a:r>
              </a:p>
              <a:p>
                <a:pPr lvl="1"/>
                <a:r>
                  <a:rPr lang="de-DE" dirty="0"/>
                  <a:t>…</a:t>
                </a:r>
              </a:p>
              <a:p>
                <a:pPr lvl="1"/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Plotten von Abhängigkeiten </a:t>
                </a:r>
              </a:p>
              <a:p>
                <a:pPr lvl="1"/>
                <a:r>
                  <a:rPr lang="de-DE" dirty="0"/>
                  <a:t>z.B. </a:t>
                </a:r>
                <a:r>
                  <a:rPr lang="de-DE" dirty="0">
                    <a:solidFill>
                      <a:srgbClr val="4A5C66"/>
                    </a:solidFill>
                  </a:rPr>
                  <a:t>(Iterationszahl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dirty="0">
                    <a:solidFill>
                      <a:srgbClr val="4A5C66"/>
                    </a:solidFill>
                  </a:rPr>
                  <a:t> Qualität des besten Individuums)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  <a:blipFill>
                <a:blip r:embed="rId2"/>
                <a:stretch>
                  <a:fillRect l="-425" t="-810" b="-49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54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059048-CA97-4EAA-842D-535F0C108203}"/>
              </a:ext>
            </a:extLst>
          </p:cNvPr>
          <p:cNvSpPr txBox="1"/>
          <p:nvPr/>
        </p:nvSpPr>
        <p:spPr>
          <a:xfrm>
            <a:off x="7825273" y="3205901"/>
            <a:ext cx="3847562" cy="2871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 Dank</a:t>
            </a:r>
            <a:b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</a:t>
            </a:r>
            <a:r>
              <a:rPr lang="de-DE" sz="40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8596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0074E-08E8-427D-A9F3-7CA2D2FE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57C4F-65CD-41B9-AD42-5E92FADE3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791478"/>
            <a:ext cx="11487150" cy="4509310"/>
          </a:xfrm>
        </p:spPr>
        <p:txBody>
          <a:bodyPr/>
          <a:lstStyle/>
          <a:p>
            <a:r>
              <a:rPr lang="de-DE" dirty="0"/>
              <a:t>Optimierungsprobleme</a:t>
            </a:r>
          </a:p>
          <a:p>
            <a:pPr lvl="1"/>
            <a:r>
              <a:rPr lang="de-DE" dirty="0"/>
              <a:t>n Parameter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Parameterkonfiguration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Suboptimale Lösungen</a:t>
            </a:r>
          </a:p>
          <a:p>
            <a:pPr lvl="2"/>
            <a:r>
              <a:rPr lang="de-DE" dirty="0"/>
              <a:t>Lokal</a:t>
            </a:r>
          </a:p>
          <a:p>
            <a:pPr lvl="2"/>
            <a:r>
              <a:rPr lang="de-DE" dirty="0"/>
              <a:t>Minimum, Maximum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Bestmögliche Lösung</a:t>
            </a:r>
          </a:p>
          <a:p>
            <a:pPr lvl="2"/>
            <a:r>
              <a:rPr lang="de-DE" dirty="0"/>
              <a:t>Minimum, Maximum</a:t>
            </a:r>
          </a:p>
          <a:p>
            <a:pPr lvl="2"/>
            <a:r>
              <a:rPr lang="de-DE" dirty="0"/>
              <a:t>Global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Beispiel: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(TSP)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CE4853-95AF-4C5D-A722-87052D02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26" y="1995488"/>
            <a:ext cx="4931374" cy="28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- Nomenklatur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Population</a:t>
            </a:r>
          </a:p>
          <a:p>
            <a:pPr lvl="1"/>
            <a:r>
              <a:rPr lang="de-DE" dirty="0"/>
              <a:t>Gekapselte Entwicklung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Individuum</a:t>
            </a:r>
          </a:p>
          <a:p>
            <a:pPr lvl="2"/>
            <a:r>
              <a:rPr lang="de-DE" dirty="0"/>
              <a:t>Valider Lösungsvorschlag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Chromosom</a:t>
            </a:r>
          </a:p>
          <a:p>
            <a:pPr lvl="3"/>
            <a:r>
              <a:rPr lang="de-DE" dirty="0"/>
              <a:t>Parameterausprägungen</a:t>
            </a:r>
          </a:p>
          <a:p>
            <a:pPr lvl="3"/>
            <a:r>
              <a:rPr lang="de-DE" dirty="0"/>
              <a:t>Vektor aus Zahlen</a:t>
            </a:r>
          </a:p>
          <a:p>
            <a:pPr lvl="3"/>
            <a:r>
              <a:rPr lang="de-DE" dirty="0"/>
              <a:t>Evolutionsstrategien → </a:t>
            </a:r>
            <a:r>
              <a:rPr lang="de-DE" dirty="0" err="1"/>
              <a:t>reellwertige</a:t>
            </a:r>
            <a:r>
              <a:rPr lang="de-DE" dirty="0"/>
              <a:t> Zahlen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178F55-377F-4B40-B4C3-38F7AE8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9" y="1791477"/>
            <a:ext cx="7958701" cy="27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19FF62-9FFA-4674-949D-B9D644CF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3005990" cy="6481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Wiederholung:</a:t>
            </a:r>
          </a:p>
          <a:p>
            <a:pPr lvl="1"/>
            <a:r>
              <a:rPr lang="de-DE" dirty="0"/>
              <a:t>Elternselektion aus der Population</a:t>
            </a:r>
          </a:p>
          <a:p>
            <a:pPr lvl="1"/>
            <a:r>
              <a:rPr lang="de-DE" dirty="0"/>
              <a:t>Erzeugung von Nachkommen</a:t>
            </a:r>
          </a:p>
          <a:p>
            <a:pPr lvl="2"/>
            <a:r>
              <a:rPr lang="de-DE" dirty="0"/>
              <a:t>Weitergabe der Erbinformationen</a:t>
            </a:r>
          </a:p>
          <a:p>
            <a:pPr lvl="1"/>
            <a:r>
              <a:rPr lang="de-DE" dirty="0"/>
              <a:t>Mutation</a:t>
            </a:r>
          </a:p>
          <a:p>
            <a:pPr lvl="2"/>
            <a:r>
              <a:rPr lang="de-DE" dirty="0"/>
              <a:t>Individualisierung</a:t>
            </a:r>
          </a:p>
          <a:p>
            <a:pPr lvl="1"/>
            <a:r>
              <a:rPr lang="de-DE" dirty="0"/>
              <a:t>Selektion für nächste Generation</a:t>
            </a:r>
          </a:p>
          <a:p>
            <a:pPr lvl="1"/>
            <a:endParaRPr lang="de-DE" dirty="0"/>
          </a:p>
          <a:p>
            <a:r>
              <a:rPr lang="de-DE" dirty="0"/>
              <a:t>Abbruchbedingungen:</a:t>
            </a:r>
          </a:p>
          <a:p>
            <a:pPr lvl="1"/>
            <a:r>
              <a:rPr lang="de-DE" dirty="0"/>
              <a:t>Qualität des besten Individuums ausreichend</a:t>
            </a:r>
          </a:p>
          <a:p>
            <a:pPr lvl="1"/>
            <a:r>
              <a:rPr lang="de-DE" dirty="0"/>
              <a:t>Iterationslimit erreicht</a:t>
            </a:r>
          </a:p>
          <a:p>
            <a:pPr lvl="1"/>
            <a:r>
              <a:rPr lang="de-DE" dirty="0"/>
              <a:t>Maximale Rechenzeit erreicht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BA84-1AD7-4A9B-9D5C-7861B830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</a:t>
            </a:r>
            <a:r>
              <a:rPr lang="de-DE" dirty="0" err="1"/>
              <a:t>Rechenberg‘sche</a:t>
            </a:r>
            <a:r>
              <a:rPr lang="de-DE" dirty="0"/>
              <a:t> Grafik-Notation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8CD18-381B-4832-BB5E-AA22572E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37" y="5060457"/>
            <a:ext cx="1390998" cy="9350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26E0C7-B86E-4ABC-B73B-993EBF6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79" y="1567669"/>
            <a:ext cx="1201778" cy="1201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2FDF05-ADBC-4709-9A0F-4892B22B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74" y="1567669"/>
            <a:ext cx="1461835" cy="12438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37E25F-A2C7-4EC3-BC93-771593BD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1" y="3137296"/>
            <a:ext cx="1207195" cy="1518328"/>
          </a:xfrm>
          <a:prstGeom prst="rect">
            <a:avLst/>
          </a:prstGeom>
        </p:spPr>
      </p:pic>
      <p:pic>
        <p:nvPicPr>
          <p:cNvPr id="13" name="Grafik 1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D0C47DD2-793C-46E1-AAFB-CEA02A33D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35" y="4841524"/>
            <a:ext cx="634608" cy="1337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84CAE6-0506-4822-8DC8-5AA0E0C81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995" y="3322478"/>
            <a:ext cx="1407082" cy="1201778"/>
          </a:xfrm>
          <a:prstGeom prst="rect">
            <a:avLst/>
          </a:prstGeom>
        </p:spPr>
      </p:pic>
      <p:pic>
        <p:nvPicPr>
          <p:cNvPr id="17" name="Grafik 16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66FE108-E263-4B59-A5CA-57A300C52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333" y="1653426"/>
            <a:ext cx="569268" cy="945643"/>
          </a:xfrm>
          <a:prstGeom prst="rect">
            <a:avLst/>
          </a:prstGeom>
        </p:spPr>
      </p:pic>
      <p:pic>
        <p:nvPicPr>
          <p:cNvPr id="19" name="Grafik 1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857DF60-2294-4655-A9FA-EC2D8BDDC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0936" y="3429000"/>
            <a:ext cx="1199973" cy="1143102"/>
          </a:xfrm>
          <a:prstGeom prst="rect">
            <a:avLst/>
          </a:prstGeom>
        </p:spPr>
      </p:pic>
      <p:pic>
        <p:nvPicPr>
          <p:cNvPr id="21" name="Grafik 2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7F08518B-02E0-4953-949B-5574DF5BD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535" y="4929974"/>
            <a:ext cx="843913" cy="1273103"/>
          </a:xfrm>
          <a:prstGeom prst="rect">
            <a:avLst/>
          </a:prstGeom>
        </p:spPr>
      </p:pic>
      <p:pic>
        <p:nvPicPr>
          <p:cNvPr id="23" name="Grafik 2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B38B50D4-5414-409C-BF24-ADA42DC21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674" y="1530486"/>
            <a:ext cx="736714" cy="11027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9A0B97-773F-40B2-862F-CDA045694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498" y="3100113"/>
            <a:ext cx="1522081" cy="15172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F4CE636-2DDF-449D-88AA-D257EAE3000A}"/>
              </a:ext>
            </a:extLst>
          </p:cNvPr>
          <p:cNvSpPr txBox="1"/>
          <p:nvPr/>
        </p:nvSpPr>
        <p:spPr>
          <a:xfrm>
            <a:off x="968679" y="2599069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Individuum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A2EFA3-F381-4BFF-BA3D-E8BE5CA289D6}"/>
              </a:ext>
            </a:extLst>
          </p:cNvPr>
          <p:cNvSpPr txBox="1"/>
          <p:nvPr/>
        </p:nvSpPr>
        <p:spPr>
          <a:xfrm>
            <a:off x="3922793" y="2686310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5A4FC8-FE0D-426E-B747-BA263EFAA495}"/>
              </a:ext>
            </a:extLst>
          </p:cNvPr>
          <p:cNvSpPr txBox="1"/>
          <p:nvPr/>
        </p:nvSpPr>
        <p:spPr>
          <a:xfrm>
            <a:off x="6834991" y="277757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96DB148-41EB-43AA-9A07-908CEB459FCC}"/>
              </a:ext>
            </a:extLst>
          </p:cNvPr>
          <p:cNvSpPr txBox="1"/>
          <p:nvPr/>
        </p:nvSpPr>
        <p:spPr>
          <a:xfrm>
            <a:off x="9384392" y="2829519"/>
            <a:ext cx="325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Gleichverteilte Auswahl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358C888-45AC-4C9B-BD4C-063E7B63E855}"/>
              </a:ext>
            </a:extLst>
          </p:cNvPr>
          <p:cNvSpPr txBox="1"/>
          <p:nvPr/>
        </p:nvSpPr>
        <p:spPr>
          <a:xfrm>
            <a:off x="-193920" y="4622317"/>
            <a:ext cx="339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 mit einer Qualitätsfunktion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3BD82E-25ED-45D0-A47C-34C456DAAB63}"/>
              </a:ext>
            </a:extLst>
          </p:cNvPr>
          <p:cNvSpPr txBox="1"/>
          <p:nvPr/>
        </p:nvSpPr>
        <p:spPr>
          <a:xfrm>
            <a:off x="3368261" y="4720486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Isolierte Population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E638909-BB9C-4860-9511-35C2F14D8D83}"/>
              </a:ext>
            </a:extLst>
          </p:cNvPr>
          <p:cNvSpPr txBox="1"/>
          <p:nvPr/>
        </p:nvSpPr>
        <p:spPr>
          <a:xfrm>
            <a:off x="6855259" y="4617328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Duplikation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170485-8FAA-402B-A6C2-95F9BE455636}"/>
              </a:ext>
            </a:extLst>
          </p:cNvPr>
          <p:cNvSpPr txBox="1"/>
          <p:nvPr/>
        </p:nvSpPr>
        <p:spPr>
          <a:xfrm>
            <a:off x="9739483" y="4572102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E234A1C-7C2D-4921-9FBF-23A44CDA5248}"/>
              </a:ext>
            </a:extLst>
          </p:cNvPr>
          <p:cNvSpPr txBox="1"/>
          <p:nvPr/>
        </p:nvSpPr>
        <p:spPr>
          <a:xfrm>
            <a:off x="1828262" y="6178921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41BE50B-1888-4164-97A3-4785848D1BD0}"/>
              </a:ext>
            </a:extLst>
          </p:cNvPr>
          <p:cNvSpPr txBox="1"/>
          <p:nvPr/>
        </p:nvSpPr>
        <p:spPr>
          <a:xfrm>
            <a:off x="5215145" y="599554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Rekombination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8E190EC-9CD8-4CF0-B39B-3875F3A05F30}"/>
              </a:ext>
            </a:extLst>
          </p:cNvPr>
          <p:cNvSpPr txBox="1"/>
          <p:nvPr/>
        </p:nvSpPr>
        <p:spPr>
          <a:xfrm>
            <a:off x="8740259" y="6187956"/>
            <a:ext cx="228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Phänotypische Realisation</a:t>
            </a:r>
          </a:p>
        </p:txBody>
      </p:sp>
    </p:spTree>
    <p:extLst>
      <p:ext uri="{BB962C8B-B14F-4D97-AF65-F5344CB8AC3E}">
        <p14:creationId xmlns:p14="http://schemas.microsoft.com/office/powerpoint/2010/main" val="371571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Qualitätsfunktion muss an das Problem angepasst sein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Verschiedene Verfahren sind kombinierbar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00ECA-26A4-409D-A055-A24CB90C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2330185" cy="6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Rechenberg</a:t>
            </a:r>
          </a:p>
          <a:p>
            <a:pPr lvl="1"/>
            <a:r>
              <a:rPr lang="de-DE" sz="1800" dirty="0"/>
              <a:t>1964: optimale Gelenkwinkel einer Gelenkplatte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A342DB-AAE2-4DC6-A277-CCFD653B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59" y="0"/>
            <a:ext cx="2840331" cy="64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3130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 wrap="square" rtlCol="0" anchor="ctr">
        <a:noAutofit/>
      </a:bodyPr>
      <a:lstStyle>
        <a:defPPr algn="ctr">
          <a:spcAft>
            <a:spcPts val="6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28575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Aft>
            <a:spcPts val="600"/>
          </a:spcAft>
          <a:defRPr dirty="0">
            <a:solidFill>
              <a:srgbClr val="4A5C6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5885</Words>
  <Application>Microsoft Office PowerPoint</Application>
  <PresentationFormat>Breitbild</PresentationFormat>
  <Paragraphs>1355</Paragraphs>
  <Slides>37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3" baseType="lpstr">
      <vt:lpstr>Cambria Math</vt:lpstr>
      <vt:lpstr>Calibri</vt:lpstr>
      <vt:lpstr>Wingdings</vt:lpstr>
      <vt:lpstr>Arial</vt:lpstr>
      <vt:lpstr>Folienmaster für Fachbereiche</vt:lpstr>
      <vt:lpstr>1_Folienmaster für Fachbereiche</vt:lpstr>
      <vt:lpstr>PowerPoint-Präsentation</vt:lpstr>
      <vt:lpstr>Thematischer Ablauf</vt:lpstr>
      <vt:lpstr>Einstieg in die Thematik</vt:lpstr>
      <vt:lpstr>Einstieg in die Thematik</vt:lpstr>
      <vt:lpstr>Einstieg in die Thematik - Nomenklatur</vt:lpstr>
      <vt:lpstr>Einstieg in die Thematik – Ablauf einer Evolution</vt:lpstr>
      <vt:lpstr>Einstieg in die Thematik – Rechenberg‘sche Grafik-Notation</vt:lpstr>
      <vt:lpstr>Einstieg in die Thematik – Ablauf einer Evolution</vt:lpstr>
      <vt:lpstr>(1+1)-ES</vt:lpstr>
      <vt:lpstr>(1+1)-ES</vt:lpstr>
      <vt:lpstr>(μ+λ)-ES</vt:lpstr>
      <vt:lpstr>(μ,λ)-ES</vt:lpstr>
      <vt:lpstr>(μ#λ)-ES</vt:lpstr>
      <vt:lpstr>Selektionsdruck</vt:lpstr>
      <vt:lpstr>(μ/p # σ)-ES</vt:lpstr>
      <vt:lpstr>(μ/p # σ)-ES</vt:lpstr>
      <vt:lpstr>ES mit mehreren Populationen</vt:lpstr>
      <vt:lpstr>ES mit mehreren Populationen</vt:lpstr>
      <vt:lpstr>ES mit mehreren Populationen und interpopulärer Vermischung</vt:lpstr>
      <vt:lpstr>ES mit isolierten Populationen</vt:lpstr>
      <vt:lpstr>Standard-Evolutionsstrategie</vt:lpstr>
      <vt:lpstr>Rechenberg-Schwefel‘sche Notation – Uneindeutigkeit</vt:lpstr>
      <vt:lpstr>Statistische Verteilungen</vt:lpstr>
      <vt:lpstr>Normalverteilung</vt:lpstr>
      <vt:lpstr>Standardnormalverteilung</vt:lpstr>
      <vt:lpstr>Mutative Schrittweitenregelung</vt:lpstr>
      <vt:lpstr>Selbstregulierende Schrittweitenanpassung je Vektorwert</vt:lpstr>
      <vt:lpstr>Einstellung der Parameter – Was kann man alles einstellen?</vt:lpstr>
      <vt:lpstr>Genetische Algorithmen</vt:lpstr>
      <vt:lpstr>Genetische Algorithmen</vt:lpstr>
      <vt:lpstr>Genetische Algorithmen – Roulette-Heirat</vt:lpstr>
      <vt:lpstr>Genetische Algorithmen – One-Point-Crossover</vt:lpstr>
      <vt:lpstr>Vergleich – Evolutionsstrategien vs. Genetische Algorithmen</vt:lpstr>
      <vt:lpstr>Ausblick – Travelling Salesman Problem</vt:lpstr>
      <vt:lpstr>Ausblick – Travelling Salesman Problem</vt:lpstr>
      <vt:lpstr>Ausblick – Travelling Salesman Problem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Jannis Weber</dc:creator>
  <cp:lastModifiedBy>Jannis Weber</cp:lastModifiedBy>
  <cp:revision>74</cp:revision>
  <dcterms:created xsi:type="dcterms:W3CDTF">2020-12-21T04:06:50Z</dcterms:created>
  <dcterms:modified xsi:type="dcterms:W3CDTF">2020-12-22T00:10:21Z</dcterms:modified>
</cp:coreProperties>
</file>